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1" r:id="rId2"/>
    <p:sldId id="275" r:id="rId3"/>
    <p:sldId id="276" r:id="rId4"/>
    <p:sldId id="277" r:id="rId5"/>
    <p:sldId id="278" r:id="rId6"/>
    <p:sldId id="288" r:id="rId7"/>
    <p:sldId id="289" r:id="rId8"/>
    <p:sldId id="279" r:id="rId9"/>
    <p:sldId id="280" r:id="rId10"/>
    <p:sldId id="281" r:id="rId11"/>
    <p:sldId id="284" r:id="rId12"/>
    <p:sldId id="285" r:id="rId13"/>
    <p:sldId id="286" r:id="rId14"/>
    <p:sldId id="287" r:id="rId15"/>
    <p:sldId id="290" r:id="rId16"/>
    <p:sldId id="291" r:id="rId1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593D63-D0CA-4DB1-88B0-2900A6C5447B}">
          <p14:sldIdLst>
            <p14:sldId id="261"/>
            <p14:sldId id="275"/>
            <p14:sldId id="276"/>
            <p14:sldId id="277"/>
            <p14:sldId id="278"/>
            <p14:sldId id="288"/>
            <p14:sldId id="289"/>
            <p14:sldId id="279"/>
            <p14:sldId id="280"/>
            <p14:sldId id="281"/>
            <p14:sldId id="284"/>
            <p14:sldId id="285"/>
            <p14:sldId id="286"/>
            <p14:sldId id="287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32" autoAdjust="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147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6A6D-A442-4B21-AE87-9005EB8F19B9}" type="datetimeFigureOut">
              <a:rPr lang="it-IT" smtClean="0"/>
              <a:t>15/11/2016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D124C-89F4-48C3-B6F9-6AE876B8967B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95195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62BBC-678A-42D0-AE06-2586C4B7D8D7}" type="datetimeFigureOut">
              <a:rPr lang="it-IT" smtClean="0"/>
              <a:t>15/11/2016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403DE-7016-4B99-AAD2-7C69D9F2BBEF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081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403DE-7016-4B99-AAD2-7C69D9F2BBE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006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4133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Lo Bianco Riccardo, Manzoni Mirco, Mascellaro Giuseppe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RASD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Software </a:t>
            </a:r>
            <a:r>
              <a:rPr lang="it-IT" dirty="0" err="1"/>
              <a:t>Engineering</a:t>
            </a:r>
            <a:r>
              <a:rPr lang="it-IT" dirty="0"/>
              <a:t> 2</a:t>
            </a:r>
          </a:p>
          <a:p>
            <a:pPr algn="ctr"/>
            <a:r>
              <a:rPr lang="it-IT" sz="2400" dirty="0"/>
              <a:t>RASD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Lo Bianco Riccardo, Manzoni Mirco, Mascellaro Giuseppe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A.A. 2016/2017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Professor Di Nitto Elisabetta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Start ride: use </a:t>
            </a:r>
            <a:r>
              <a:rPr lang="it-IT" dirty="0" err="1"/>
              <a:t>cases</a:t>
            </a:r>
            <a:r>
              <a:rPr lang="it-IT" dirty="0"/>
              <a:t> (2)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5132624"/>
              </p:ext>
            </p:extLst>
          </p:nvPr>
        </p:nvGraphicFramePr>
        <p:xfrm>
          <a:off x="457200" y="1600200"/>
          <a:ext cx="8323264" cy="3749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2888399391"/>
                    </a:ext>
                  </a:extLst>
                </a:gridCol>
                <a:gridCol w="6227764">
                  <a:extLst>
                    <a:ext uri="{9D8B030D-6E8A-4147-A177-3AD203B41FA5}">
                      <a16:colId xmlns:a16="http://schemas.microsoft.com/office/drawing/2014/main" val="3258779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Exception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/>
                        <a:t>a. The user is too far from the car.</a:t>
                      </a:r>
                    </a:p>
                    <a:p>
                      <a:r>
                        <a:rPr lang="en-US" sz="1800" u="none" strike="noStrike" kern="1200" baseline="0" dirty="0"/>
                        <a:t>b. The wrong password is inserted five times.</a:t>
                      </a:r>
                    </a:p>
                    <a:p>
                      <a:r>
                        <a:rPr lang="en-US" sz="1800" u="none" strike="noStrike" kern="1200" baseline="0" dirty="0"/>
                        <a:t>c. The car is linked to a power turret.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262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Exception</a:t>
                      </a:r>
                      <a:r>
                        <a:rPr lang="it-IT" dirty="0"/>
                        <a:t> Handling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/>
                        <a:t>(a) Prevent car doors unlock.</a:t>
                      </a:r>
                    </a:p>
                    <a:p>
                      <a:r>
                        <a:rPr lang="en-US" sz="1800" u="none" strike="noStrike" kern="1200" baseline="0" dirty="0"/>
                        <a:t>(b) PowerEnJoy prevents further password insertion and</a:t>
                      </a:r>
                    </a:p>
                    <a:p>
                      <a:r>
                        <a:rPr lang="en-US" sz="1800" u="none" strike="noStrike" kern="1200" baseline="0" dirty="0"/>
                        <a:t>the user has the possibility to exit the car within five minutes from the car doors unlock otherwise he starts paying</a:t>
                      </a:r>
                    </a:p>
                    <a:p>
                      <a:r>
                        <a:rPr lang="en-US" sz="1800" u="none" strike="noStrike" kern="1200" baseline="0" dirty="0"/>
                        <a:t>the C fee. Then, the car doors lock, the reservation expires, the car status is switched to available and an invoice</a:t>
                      </a:r>
                    </a:p>
                    <a:p>
                      <a:r>
                        <a:rPr lang="en-US" sz="1800" u="none" strike="noStrike" kern="1200" baseline="0" dirty="0"/>
                        <a:t>reporting expenses is generated.</a:t>
                      </a:r>
                    </a:p>
                    <a:p>
                      <a:r>
                        <a:rPr lang="en-US" sz="1800" u="none" strike="noStrike" kern="1200" baseline="0" dirty="0"/>
                        <a:t>(c) Once the car doors are unlocked, the user has also to</a:t>
                      </a:r>
                    </a:p>
                    <a:p>
                      <a:r>
                        <a:rPr lang="en-US" sz="1800" u="none" strike="noStrike" kern="1200" baseline="0" dirty="0"/>
                        <a:t>unplug the car from the power turret, otherwise the engine</a:t>
                      </a:r>
                    </a:p>
                    <a:p>
                      <a:r>
                        <a:rPr lang="en-US" sz="1800" u="none" strike="noStrike" kern="1200" baseline="0" dirty="0"/>
                        <a:t>does not ignite.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562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276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Start ride: use </a:t>
            </a:r>
            <a:r>
              <a:rPr lang="it-IT" dirty="0" err="1"/>
              <a:t>cases</a:t>
            </a:r>
            <a:r>
              <a:rPr lang="it-IT" dirty="0"/>
              <a:t> </a:t>
            </a:r>
            <a:r>
              <a:rPr lang="it-IT" dirty="0" err="1"/>
              <a:t>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2827" y="1264131"/>
            <a:ext cx="5792008" cy="4869969"/>
          </a:xfrm>
        </p:spPr>
      </p:pic>
    </p:spTree>
    <p:extLst>
      <p:ext uri="{BB962C8B-B14F-4D97-AF65-F5344CB8AC3E}">
        <p14:creationId xmlns:p14="http://schemas.microsoft.com/office/powerpoint/2010/main" val="3327488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Start ride: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(1)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9473" y="1435100"/>
            <a:ext cx="5698716" cy="4525963"/>
          </a:xfrm>
        </p:spPr>
      </p:pic>
    </p:spTree>
    <p:extLst>
      <p:ext uri="{BB962C8B-B14F-4D97-AF65-F5344CB8AC3E}">
        <p14:creationId xmlns:p14="http://schemas.microsoft.com/office/powerpoint/2010/main" val="1730884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Start ride: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(2)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6291" y="1257300"/>
            <a:ext cx="5405501" cy="4889500"/>
          </a:xfrm>
        </p:spPr>
      </p:pic>
    </p:spTree>
    <p:extLst>
      <p:ext uri="{BB962C8B-B14F-4D97-AF65-F5344CB8AC3E}">
        <p14:creationId xmlns:p14="http://schemas.microsoft.com/office/powerpoint/2010/main" val="426118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Start ride: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(3)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4153" y="1371600"/>
            <a:ext cx="5089777" cy="4525963"/>
          </a:xfrm>
        </p:spPr>
      </p:pic>
    </p:spTree>
    <p:extLst>
      <p:ext uri="{BB962C8B-B14F-4D97-AF65-F5344CB8AC3E}">
        <p14:creationId xmlns:p14="http://schemas.microsoft.com/office/powerpoint/2010/main" val="3870206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Start ride: </a:t>
            </a:r>
            <a:r>
              <a:rPr lang="it-IT" dirty="0" err="1"/>
              <a:t>Alloy</a:t>
            </a:r>
            <a:r>
              <a:rPr lang="it-IT" dirty="0"/>
              <a:t> </a:t>
            </a:r>
            <a:r>
              <a:rPr lang="en-US" dirty="0"/>
              <a:t>modeling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96" y="1841500"/>
            <a:ext cx="8977891" cy="3416300"/>
          </a:xfrm>
        </p:spPr>
      </p:pic>
    </p:spTree>
    <p:extLst>
      <p:ext uri="{BB962C8B-B14F-4D97-AF65-F5344CB8AC3E}">
        <p14:creationId xmlns:p14="http://schemas.microsoft.com/office/powerpoint/2010/main" val="249848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 err="1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dirty="0">
                <a:hlinkClick r:id="rId2" action="ppaction://hlinkfile"/>
              </a:rPr>
              <a:t>RASD.pdf</a:t>
            </a: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240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PowerEnJoy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PowerEnJoy is a car sharing service that exclusively employs electric cars.</a:t>
            </a:r>
          </a:p>
          <a:p>
            <a:pPr algn="ctr"/>
            <a:endParaRPr lang="en-US" dirty="0"/>
          </a:p>
          <a:p>
            <a:pPr algn="ctr"/>
            <a:r>
              <a:rPr lang="it-IT" dirty="0"/>
              <a:t>The </a:t>
            </a:r>
            <a:r>
              <a:rPr lang="en-US" dirty="0"/>
              <a:t>company is in need of a system that allows users to find the locations of available cars located in the geographical areas they choose to explore.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22402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Goals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[G1] </a:t>
            </a:r>
            <a:r>
              <a:rPr lang="en-US" dirty="0"/>
              <a:t>Whenever a user needs to rent a car, he can do it for a fixated price.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[G2] </a:t>
            </a:r>
            <a:r>
              <a:rPr lang="en-US" dirty="0"/>
              <a:t>Whenever a user wants to use a car, nobody else can use that car at the same time.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[G3]</a:t>
            </a:r>
            <a:r>
              <a:rPr lang="en-US" dirty="0"/>
              <a:t> Let users and and reach cars.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[G4]</a:t>
            </a:r>
            <a:r>
              <a:rPr lang="en-US" dirty="0"/>
              <a:t> Let drivers find and reach safe parking areas and </a:t>
            </a:r>
            <a:r>
              <a:rPr lang="en-US" noProof="1"/>
              <a:t>locations</a:t>
            </a:r>
            <a:r>
              <a:rPr lang="en-US" dirty="0"/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[G5]</a:t>
            </a:r>
            <a:r>
              <a:rPr lang="en-US" dirty="0"/>
              <a:t> Encourage the sharing of a single car.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[G6]</a:t>
            </a:r>
            <a:r>
              <a:rPr lang="en-US" dirty="0"/>
              <a:t> Keep cars battery at a level such that they can be used for the greatest possible amount of time.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[G7] </a:t>
            </a:r>
            <a:r>
              <a:rPr lang="en-US" dirty="0"/>
              <a:t>Keep</a:t>
            </a:r>
            <a:r>
              <a:rPr lang="it-IT" dirty="0"/>
              <a:t> </a:t>
            </a:r>
            <a:r>
              <a:rPr lang="en-US" noProof="1"/>
              <a:t>cars</a:t>
            </a:r>
            <a:r>
              <a:rPr lang="it-IT" dirty="0"/>
              <a:t> </a:t>
            </a:r>
            <a:r>
              <a:rPr lang="en-US" dirty="0"/>
              <a:t>always</a:t>
            </a:r>
            <a:r>
              <a:rPr lang="it-IT" dirty="0"/>
              <a:t> </a:t>
            </a:r>
            <a:r>
              <a:rPr lang="en-US" dirty="0"/>
              <a:t>well</a:t>
            </a:r>
            <a:r>
              <a:rPr lang="it-IT" dirty="0"/>
              <a:t> </a:t>
            </a:r>
            <a:r>
              <a:rPr lang="en-US" dirty="0"/>
              <a:t>distributed</a:t>
            </a:r>
            <a:r>
              <a:rPr lang="it-IT" dirty="0"/>
              <a:t> on the </a:t>
            </a:r>
            <a:r>
              <a:rPr lang="en-US" dirty="0"/>
              <a:t>territory</a:t>
            </a:r>
            <a:r>
              <a:rPr lang="it-IT" dirty="0"/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[G8] </a:t>
            </a:r>
            <a:r>
              <a:rPr lang="en-US" dirty="0"/>
              <a:t>Make</a:t>
            </a:r>
            <a:r>
              <a:rPr lang="it-IT" dirty="0"/>
              <a:t> </a:t>
            </a:r>
            <a:r>
              <a:rPr lang="en-US" dirty="0"/>
              <a:t>sure</a:t>
            </a:r>
            <a:r>
              <a:rPr lang="it-IT" dirty="0"/>
              <a:t> </a:t>
            </a:r>
            <a:r>
              <a:rPr lang="en-US" dirty="0"/>
              <a:t>that</a:t>
            </a:r>
            <a:r>
              <a:rPr lang="it-IT" dirty="0"/>
              <a:t> </a:t>
            </a:r>
            <a:r>
              <a:rPr lang="en-US" dirty="0"/>
              <a:t>most</a:t>
            </a:r>
            <a:r>
              <a:rPr lang="it-IT" dirty="0"/>
              <a:t> of the </a:t>
            </a:r>
            <a:r>
              <a:rPr lang="en-US" dirty="0"/>
              <a:t>cars</a:t>
            </a:r>
            <a:r>
              <a:rPr lang="it-IT" dirty="0"/>
              <a:t> are ready to be </a:t>
            </a:r>
            <a:r>
              <a:rPr lang="en-US" dirty="0"/>
              <a:t>used</a:t>
            </a:r>
            <a:r>
              <a:rPr lang="it-IT" dirty="0"/>
              <a:t> and in a </a:t>
            </a:r>
            <a:r>
              <a:rPr lang="en-US" dirty="0"/>
              <a:t>good</a:t>
            </a:r>
            <a:r>
              <a:rPr lang="it-IT" dirty="0"/>
              <a:t> </a:t>
            </a:r>
            <a:r>
              <a:rPr lang="en-US" dirty="0"/>
              <a:t>condition</a:t>
            </a:r>
            <a:r>
              <a:rPr lang="it-IT" dirty="0"/>
              <a:t>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[G9] </a:t>
            </a:r>
            <a:r>
              <a:rPr lang="en-US" dirty="0"/>
              <a:t>Identify</a:t>
            </a:r>
            <a:r>
              <a:rPr lang="it-IT" dirty="0"/>
              <a:t> </a:t>
            </a:r>
            <a:r>
              <a:rPr lang="en-US" dirty="0"/>
              <a:t>who</a:t>
            </a:r>
            <a:r>
              <a:rPr lang="it-IT" dirty="0"/>
              <a:t> the driver is for security </a:t>
            </a:r>
            <a:r>
              <a:rPr lang="en-US" dirty="0"/>
              <a:t>purposes</a:t>
            </a:r>
            <a:r>
              <a:rPr lang="it-IT" dirty="0"/>
              <a:t>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68131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Domain assumption (1)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457200" y="1473200"/>
            <a:ext cx="8323726" cy="4525963"/>
          </a:xfrm>
        </p:spPr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[D1] </a:t>
            </a:r>
            <a:r>
              <a:rPr lang="en-US" dirty="0"/>
              <a:t>Personal information provided in the sign up phase are true.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[D2] </a:t>
            </a:r>
            <a:r>
              <a:rPr lang="en-US" dirty="0"/>
              <a:t>Cars are always connected to PowerEnJoy VPN (Virtual Private Network).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[D3] </a:t>
            </a:r>
            <a:r>
              <a:rPr lang="en-US" dirty="0"/>
              <a:t>Cars’ GPS is never neither switched off nor damaged.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[D4] </a:t>
            </a:r>
            <a:r>
              <a:rPr lang="en-US" dirty="0"/>
              <a:t>Cars’ locations are known by GPS.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[D5] </a:t>
            </a:r>
            <a:r>
              <a:rPr lang="en-US" dirty="0"/>
              <a:t>Users who have an open reservation are properly located by GPS through their mobile devices.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[D6] </a:t>
            </a:r>
            <a:r>
              <a:rPr lang="en-US" dirty="0"/>
              <a:t>Payments management is delegated to a third party company.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[D7] </a:t>
            </a:r>
            <a:r>
              <a:rPr lang="en-US" dirty="0"/>
              <a:t>All sensors report correct information and they are neither switched off nor damaged.</a:t>
            </a:r>
          </a:p>
        </p:txBody>
      </p:sp>
    </p:spTree>
    <p:extLst>
      <p:ext uri="{BB962C8B-B14F-4D97-AF65-F5344CB8AC3E}">
        <p14:creationId xmlns:p14="http://schemas.microsoft.com/office/powerpoint/2010/main" val="4210709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Domain assumption (2)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[D8] </a:t>
            </a:r>
            <a:r>
              <a:rPr lang="en-US" dirty="0"/>
              <a:t>Every possible technical issue is detected by the sensors.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[D9] </a:t>
            </a:r>
            <a:r>
              <a:rPr lang="en-US" dirty="0"/>
              <a:t>Each power plug can be linked to at most one car at the same time.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[D10] </a:t>
            </a:r>
            <a:r>
              <a:rPr lang="en-US" dirty="0"/>
              <a:t>Power grid stations always dispense electricity.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t-IT" b="1" dirty="0"/>
              <a:t>[D11] </a:t>
            </a:r>
            <a:r>
              <a:rPr lang="en-US" dirty="0"/>
              <a:t>Cars’ screens are never switched off nor damaged.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[D12] </a:t>
            </a:r>
            <a:r>
              <a:rPr lang="en-US" dirty="0"/>
              <a:t>The number of available slots in a special parking area is always known by PowerEnJoy though its VPN.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[D13] </a:t>
            </a:r>
            <a:r>
              <a:rPr lang="en-US" dirty="0"/>
              <a:t>The user who inserts his password on the screen is the same who actually drives the car.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61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G1: </a:t>
            </a:r>
            <a:r>
              <a:rPr lang="it-IT" dirty="0" err="1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5900"/>
            <a:ext cx="8323726" cy="4525963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[G1] </a:t>
            </a:r>
            <a:r>
              <a:rPr lang="en-US" dirty="0"/>
              <a:t>Whenever a user needs to rent a car, he can do it for a fixated price.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[R1] </a:t>
            </a:r>
            <a:r>
              <a:rPr lang="en-US" dirty="0"/>
              <a:t>Sign up functionality.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[R2] </a:t>
            </a:r>
            <a:r>
              <a:rPr lang="en-US" dirty="0"/>
              <a:t>Verification of driving license and payment information.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[R3] </a:t>
            </a:r>
            <a:r>
              <a:rPr lang="en-US" dirty="0"/>
              <a:t>Log in functionality.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[R4] </a:t>
            </a:r>
            <a:r>
              <a:rPr lang="en-US" dirty="0"/>
              <a:t>Prevention of car doors unlocking unless the user is into a 10m range.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[R5] </a:t>
            </a:r>
            <a:r>
              <a:rPr lang="en-US" dirty="0"/>
              <a:t>Start charging expenses for a given amount of money per minute as soon as the engine is ignited.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[R6] </a:t>
            </a:r>
            <a:r>
              <a:rPr lang="en-US" dirty="0"/>
              <a:t>Charging of expenses on the user's account after the end of each ride.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[R7] </a:t>
            </a:r>
            <a:r>
              <a:rPr lang="en-US" dirty="0"/>
              <a:t>Consult last rides' invoices.</a:t>
            </a:r>
          </a:p>
        </p:txBody>
      </p:sp>
    </p:spTree>
    <p:extLst>
      <p:ext uri="{BB962C8B-B14F-4D97-AF65-F5344CB8AC3E}">
        <p14:creationId xmlns:p14="http://schemas.microsoft.com/office/powerpoint/2010/main" val="246073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G9: </a:t>
            </a:r>
            <a:r>
              <a:rPr lang="it-IT" dirty="0" err="1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[G9] </a:t>
            </a:r>
            <a:r>
              <a:rPr lang="en-US" dirty="0"/>
              <a:t>Identify who the driver is for security purposes.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[R1] </a:t>
            </a:r>
            <a:r>
              <a:rPr lang="en-US" dirty="0"/>
              <a:t>The user who unlocks the car doors must enter his personal password once in the car in order to be recognized.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[R2] </a:t>
            </a:r>
            <a:r>
              <a:rPr lang="en-US" dirty="0"/>
              <a:t>Every time the user wants to ignite the engine, he must be recognized.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[R3] </a:t>
            </a:r>
            <a:r>
              <a:rPr lang="en-US" dirty="0"/>
              <a:t>Every time the driver exits the car, the engine goes o after 15 seconds.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[R4] </a:t>
            </a:r>
            <a:r>
              <a:rPr lang="en-US" dirty="0"/>
              <a:t>An operator can watch all drivers driving a certain car in every moment and, in case of necessity, he can send this information to recognized external authorities (like police and or medical services).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[R5] </a:t>
            </a:r>
            <a:r>
              <a:rPr lang="en-US" dirty="0"/>
              <a:t>The user can ask for a new password.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[R6] </a:t>
            </a:r>
            <a:r>
              <a:rPr lang="en-US" dirty="0"/>
              <a:t>A ride can last for at most eight hours. After that, the public safety service is informed about a potential robbery.</a:t>
            </a:r>
          </a:p>
        </p:txBody>
      </p:sp>
    </p:spTree>
    <p:extLst>
      <p:ext uri="{BB962C8B-B14F-4D97-AF65-F5344CB8AC3E}">
        <p14:creationId xmlns:p14="http://schemas.microsoft.com/office/powerpoint/2010/main" val="355746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en-US" dirty="0"/>
              <a:t>Actor identifying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Guest</a:t>
            </a:r>
            <a:r>
              <a:rPr lang="en-US" dirty="0"/>
              <a:t>: a person who can access a limited number of the PowerEnJoy’s features, e.g. the research tool. They can neither make reservations nor access to any features that requires the possibility of online payments.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User</a:t>
            </a:r>
            <a:r>
              <a:rPr lang="en-US" dirty="0"/>
              <a:t>: a person who has registered and therefore has provided his personal and payment information.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Driver</a:t>
            </a:r>
            <a:r>
              <a:rPr lang="en-US" dirty="0"/>
              <a:t>: a user who has made a reservation for a car and now is driving it.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b="1" dirty="0"/>
              <a:t>Operator</a:t>
            </a:r>
            <a:r>
              <a:rPr lang="en-US" dirty="0"/>
              <a:t>: a person who takes care of cars’ maintenance and picks up various kinds issues when they happened.</a:t>
            </a:r>
          </a:p>
        </p:txBody>
      </p:sp>
    </p:spTree>
    <p:extLst>
      <p:ext uri="{BB962C8B-B14F-4D97-AF65-F5344CB8AC3E}">
        <p14:creationId xmlns:p14="http://schemas.microsoft.com/office/powerpoint/2010/main" val="276557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Start ride: use </a:t>
            </a:r>
            <a:r>
              <a:rPr lang="it-IT" dirty="0" err="1"/>
              <a:t>cases</a:t>
            </a:r>
            <a:r>
              <a:rPr lang="it-IT" dirty="0"/>
              <a:t> (1)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4474218"/>
              </p:ext>
            </p:extLst>
          </p:nvPr>
        </p:nvGraphicFramePr>
        <p:xfrm>
          <a:off x="457200" y="1549400"/>
          <a:ext cx="8323264" cy="42118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4700">
                  <a:extLst>
                    <a:ext uri="{9D8B030D-6E8A-4147-A177-3AD203B41FA5}">
                      <a16:colId xmlns:a16="http://schemas.microsoft.com/office/drawing/2014/main" val="2598687409"/>
                    </a:ext>
                  </a:extLst>
                </a:gridCol>
                <a:gridCol w="6278564">
                  <a:extLst>
                    <a:ext uri="{9D8B030D-6E8A-4147-A177-3AD203B41FA5}">
                      <a16:colId xmlns:a16="http://schemas.microsoft.com/office/drawing/2014/main" val="3647540984"/>
                    </a:ext>
                  </a:extLst>
                </a:gridCol>
              </a:tblGrid>
              <a:tr h="433624">
                <a:tc>
                  <a:txBody>
                    <a:bodyPr/>
                    <a:lstStyle/>
                    <a:p>
                      <a:r>
                        <a:rPr lang="en-US" sz="1600" dirty="0"/>
                        <a:t>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500261"/>
                  </a:ext>
                </a:extLst>
              </a:tr>
              <a:tr h="433624">
                <a:tc>
                  <a:txBody>
                    <a:bodyPr/>
                    <a:lstStyle/>
                    <a:p>
                      <a:r>
                        <a:rPr lang="en-US" sz="1600" dirty="0"/>
                        <a:t>Goal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600" dirty="0"/>
                        <a:t>[G1] [R4] [R5] [G9] [R1] [R2]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523772"/>
                  </a:ext>
                </a:extLst>
              </a:tr>
              <a:tr h="433624">
                <a:tc>
                  <a:txBody>
                    <a:bodyPr/>
                    <a:lstStyle/>
                    <a:p>
                      <a:r>
                        <a:rPr lang="it-IT" sz="1600" dirty="0" err="1"/>
                        <a:t>Precondition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 user has an active reservation for a car.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83642"/>
                  </a:ext>
                </a:extLst>
              </a:tr>
              <a:tr h="1556628">
                <a:tc>
                  <a:txBody>
                    <a:bodyPr/>
                    <a:lstStyle/>
                    <a:p>
                      <a:r>
                        <a:rPr lang="it-IT" sz="1600" u="none" strike="noStrike" kern="1200" baseline="0" dirty="0" err="1"/>
                        <a:t>Event</a:t>
                      </a:r>
                      <a:r>
                        <a:rPr lang="it-IT" sz="1600" u="none" strike="noStrike" kern="1200" baseline="0" dirty="0"/>
                        <a:t> Flow</a:t>
                      </a:r>
                      <a:endParaRPr lang="en-US" sz="1600" b="0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 The user launches the car doors unlock command.</a:t>
                      </a:r>
                    </a:p>
                    <a:p>
                      <a:r>
                        <a:rPr lang="en-US" sz="1600" dirty="0"/>
                        <a:t>2. PowerEnJoy detects the user's position using the GPS.</a:t>
                      </a:r>
                    </a:p>
                    <a:p>
                      <a:r>
                        <a:rPr lang="en-US" sz="1600" dirty="0"/>
                        <a:t>3. PowerEnJoy unlocks car doors.</a:t>
                      </a:r>
                    </a:p>
                    <a:p>
                      <a:r>
                        <a:rPr lang="en-US" sz="1600" dirty="0"/>
                        <a:t>4. The user enters his password through the car's screen.</a:t>
                      </a:r>
                    </a:p>
                    <a:p>
                      <a:r>
                        <a:rPr lang="en-US" sz="1600" dirty="0"/>
                        <a:t>5. PowerEnJoy recognizes the user.</a:t>
                      </a:r>
                    </a:p>
                    <a:p>
                      <a:r>
                        <a:rPr lang="en-US" sz="1600" dirty="0"/>
                        <a:t>6. The user ignites the engine for the first time.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718145"/>
                  </a:ext>
                </a:extLst>
              </a:tr>
              <a:tr h="1354332">
                <a:tc>
                  <a:txBody>
                    <a:bodyPr/>
                    <a:lstStyle/>
                    <a:p>
                      <a:r>
                        <a:rPr lang="it-IT" sz="1600" dirty="0"/>
                        <a:t>Post-</a:t>
                      </a:r>
                      <a:r>
                        <a:rPr lang="it-IT" sz="1600" baseline="0" dirty="0" err="1"/>
                        <a:t>Condition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none" strike="noStrike" kern="1200" baseline="0" dirty="0"/>
                        <a:t>The ride starts.</a:t>
                      </a:r>
                    </a:p>
                    <a:p>
                      <a:r>
                        <a:rPr lang="en-US" sz="1600" u="none" strike="noStrike" kern="1200" baseline="0" dirty="0"/>
                        <a:t>The user becomes a driver.</a:t>
                      </a:r>
                    </a:p>
                    <a:p>
                      <a:r>
                        <a:rPr lang="en-US" sz="1600" u="none" strike="noStrike" kern="1200" baseline="0" dirty="0"/>
                        <a:t>Start counting expenses for a given amount of money per</a:t>
                      </a:r>
                    </a:p>
                    <a:p>
                      <a:r>
                        <a:rPr lang="en-US" sz="1600" u="none" strike="noStrike" kern="1200" baseline="0" dirty="0"/>
                        <a:t>minute.</a:t>
                      </a:r>
                    </a:p>
                    <a:p>
                      <a:r>
                        <a:rPr lang="en-US" sz="1600" u="none" strike="noStrike" kern="1200" baseline="0" dirty="0"/>
                        <a:t>The driver can drive the car.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423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968609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714</TotalTime>
  <Words>1059</Words>
  <Application>Microsoft Office PowerPoint</Application>
  <PresentationFormat>On-screen Show (4:3)</PresentationFormat>
  <Paragraphs>104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Courier New</vt:lpstr>
      <vt:lpstr>Wingdings</vt:lpstr>
      <vt:lpstr>POLI</vt:lpstr>
      <vt:lpstr>Titolo presentazione sottotitolo</vt:lpstr>
      <vt:lpstr> PowerEnJoy</vt:lpstr>
      <vt:lpstr> Goals</vt:lpstr>
      <vt:lpstr> Domain assumption (1)</vt:lpstr>
      <vt:lpstr> Domain assumption (2)</vt:lpstr>
      <vt:lpstr> G1: requirements</vt:lpstr>
      <vt:lpstr> G9: requirements</vt:lpstr>
      <vt:lpstr> Actor identifying</vt:lpstr>
      <vt:lpstr> Start ride: use cases (1)</vt:lpstr>
      <vt:lpstr> Start ride: use cases (2)</vt:lpstr>
      <vt:lpstr> Start ride: use cases diagram</vt:lpstr>
      <vt:lpstr>Start ride: activity diagram (1)</vt:lpstr>
      <vt:lpstr>Start ride: activity diagram (2)</vt:lpstr>
      <vt:lpstr>Start ride: activity diagram (3)</vt:lpstr>
      <vt:lpstr> Start ride: Alloy modeling</vt:lpstr>
      <vt:lpstr> References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Giuseppe Mascellaro</cp:lastModifiedBy>
  <cp:revision>90</cp:revision>
  <dcterms:created xsi:type="dcterms:W3CDTF">2015-05-26T12:27:57Z</dcterms:created>
  <dcterms:modified xsi:type="dcterms:W3CDTF">2016-11-15T15:36:51Z</dcterms:modified>
</cp:coreProperties>
</file>